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6" r:id="rId7"/>
    <p:sldId id="267" r:id="rId8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0FF4-FB9A-4C94-862D-2EB41557207A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09E1-4406-4DE1-ACFC-8879EB91E6F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8E9D-9CB3-4267-A3CC-3AF50EBB2AA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EEE7-A897-4AC0-84F2-14F4597603E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287E-25FD-4983-B645-D6C0F563C59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F12AA-CD08-4940-BADF-563F02076F0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5A3B-8F64-47D1-94BB-CC407CFBD72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FB3F-F2F7-4E90-B205-9780EFB4975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0A75-BB7D-4010-A37D-7728F41333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D18AC-6F25-4BA8-A3B8-F3C1857CA8B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9047-4BB7-4533-B29D-A775117D30A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28E9D-9CB3-4267-A3CC-3AF50EBB2AA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0"/>
            <a:ext cx="6842125" cy="1557338"/>
          </a:xfrm>
        </p:spPr>
        <p:txBody>
          <a:bodyPr/>
          <a:lstStyle/>
          <a:p>
            <a:pPr eaLnBrk="1" hangingPunct="1"/>
            <a:r>
              <a:rPr lang="zh-CN" altLang="en-US" sz="6000" smtClean="0">
                <a:ea typeface="隶书" pitchFamily="49" charset="-122"/>
              </a:rPr>
              <a:t>山坡羊</a:t>
            </a:r>
            <a:r>
              <a:rPr lang="en-US" altLang="zh-CN" sz="6000" smtClean="0">
                <a:ea typeface="隶书" pitchFamily="49" charset="-122"/>
              </a:rPr>
              <a:t>·</a:t>
            </a:r>
            <a:r>
              <a:rPr lang="zh-CN" altLang="en-US" sz="6000" smtClean="0">
                <a:ea typeface="隶书" pitchFamily="49" charset="-122"/>
              </a:rPr>
              <a:t>潼关怀古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213" y="2060575"/>
            <a:ext cx="2089150" cy="1320800"/>
          </a:xfrm>
        </p:spPr>
        <p:txBody>
          <a:bodyPr/>
          <a:lstStyle/>
          <a:p>
            <a:pPr eaLnBrk="1" hangingPunct="1"/>
            <a:r>
              <a:rPr lang="zh-CN" altLang="en-US" sz="4000" smtClean="0">
                <a:solidFill>
                  <a:srgbClr val="FF3300"/>
                </a:solidFill>
              </a:rPr>
              <a:t>张养浩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3779838" y="476250"/>
            <a:ext cx="4679950" cy="5257800"/>
            <a:chOff x="0" y="0"/>
            <a:chExt cx="5069" cy="2128"/>
          </a:xfrm>
        </p:grpSpPr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069" cy="21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endParaRPr lang="zh-CN" altLang="en-US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069" cy="21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r>
                <a:rPr kumimoji="1" lang="en-US" altLang="zh-CN" sz="2400">
                  <a:solidFill>
                    <a:srgbClr val="666666"/>
                  </a:solidFill>
                  <a:latin typeface="Times New Roman" pitchFamily="18" charset="0"/>
                </a:rPr>
                <a:t/>
              </a:r>
              <a:br>
                <a:rPr kumimoji="1" lang="en-US" altLang="zh-CN" sz="2400">
                  <a:solidFill>
                    <a:srgbClr val="666666"/>
                  </a:solidFill>
                  <a:latin typeface="Times New Roman" pitchFamily="18" charset="0"/>
                </a:rPr>
              </a:br>
              <a:r>
                <a:rPr kumimoji="1" lang="zh-CN" altLang="en-US" sz="2400" b="1">
                  <a:latin typeface="Times New Roman" pitchFamily="18" charset="0"/>
                </a:rPr>
                <a:t>张养浩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（</a:t>
              </a:r>
              <a:r>
                <a:rPr kumimoji="1" lang="en-US" altLang="zh-CN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1270--1329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） </a:t>
              </a:r>
              <a:r>
                <a:rPr kumimoji="1" lang="zh-CN" altLang="en-US" sz="2400" b="1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</a:rPr>
                <a:t>元散曲家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。字希孟，</a:t>
              </a:r>
              <a:r>
                <a:rPr kumimoji="1" lang="zh-CN" altLang="en-US" sz="2400" b="1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</a:rPr>
                <a:t>号云庄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，济南（今属山东）人。曾 任监察御史，以批评时政为权贵所忌，免官。后复官至礼部尚书，参议中书省事。辞职归隐，屡召不赴。天历二年关中大旱，出任陕西行台中丞，办理赈灾，以</a:t>
              </a:r>
              <a:r>
                <a:rPr kumimoji="1" lang="zh-CN" altLang="en-US" sz="2400" b="1">
                  <a:solidFill>
                    <a:srgbClr val="9900CC"/>
                  </a:solidFill>
                  <a:latin typeface="新宋体" pitchFamily="49" charset="-122"/>
                  <a:ea typeface="新宋体" pitchFamily="49" charset="-122"/>
                </a:rPr>
                <a:t>积劳病卒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。其散曲多描写</a:t>
              </a:r>
              <a:r>
                <a:rPr kumimoji="1" lang="zh-CN" altLang="en-US" sz="2400" b="1">
                  <a:solidFill>
                    <a:srgbClr val="CC0099"/>
                  </a:solidFill>
                  <a:latin typeface="新宋体" pitchFamily="49" charset="-122"/>
                  <a:ea typeface="新宋体" pitchFamily="49" charset="-122"/>
                </a:rPr>
                <a:t>弃官后田园隐逸生活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，对</a:t>
              </a:r>
              <a:r>
                <a:rPr kumimoji="1" lang="zh-CN" altLang="en-US" sz="2400" b="1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</a:rPr>
                <a:t>官场黑暗时流露不满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。又能诗，有</a:t>
              </a:r>
              <a:r>
                <a:rPr kumimoji="1" lang="en-US" altLang="zh-CN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《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云庄休居自适小乐府</a:t>
              </a:r>
              <a:r>
                <a:rPr kumimoji="1" lang="en-US" altLang="zh-CN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》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、</a:t>
              </a:r>
              <a:r>
                <a:rPr kumimoji="1" lang="en-US" altLang="zh-CN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《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云庄类稿</a:t>
              </a:r>
              <a:r>
                <a:rPr kumimoji="1" lang="en-US" altLang="zh-CN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》</a:t>
              </a:r>
              <a:r>
                <a:rPr kumimoji="1" lang="zh-CN" altLang="en-US" sz="2400" b="1">
                  <a:solidFill>
                    <a:srgbClr val="055957"/>
                  </a:solidFill>
                  <a:latin typeface="新宋体" pitchFamily="49" charset="-122"/>
                  <a:ea typeface="新宋体" pitchFamily="49" charset="-122"/>
                </a:rPr>
                <a:t>。他的作品题材广泛，</a:t>
              </a:r>
              <a:r>
                <a:rPr kumimoji="1" lang="zh-CN" altLang="en-US" sz="2400" b="1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</a:rPr>
                <a:t>风格清逸而豪放。 </a:t>
              </a:r>
              <a:br>
                <a:rPr kumimoji="1" lang="zh-CN" altLang="en-US" sz="2400" b="1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</a:rPr>
              </a:br>
              <a:endParaRPr kumimoji="1" lang="zh-CN" altLang="en-US" sz="2400" b="1">
                <a:solidFill>
                  <a:srgbClr val="FF0000"/>
                </a:solidFill>
                <a:latin typeface="新宋体" pitchFamily="49" charset="-122"/>
                <a:ea typeface="新宋体" pitchFamily="49" charset="-122"/>
              </a:endParaRPr>
            </a:p>
          </p:txBody>
        </p:sp>
      </p:grpSp>
      <p:pic>
        <p:nvPicPr>
          <p:cNvPr id="2" name="Picture 9" descr="W0200704053733975028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125538"/>
            <a:ext cx="29337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该姓"/>
          <p:cNvPicPr>
            <a:picLocks noChangeAspect="1" noChangeArrowheads="1"/>
          </p:cNvPicPr>
          <p:nvPr/>
        </p:nvPicPr>
        <p:blipFill>
          <a:blip r:embed="rId4"/>
          <a:srcRect l="26817" t="3729" r="5719" b="4898"/>
          <a:stretch>
            <a:fillRect/>
          </a:stretch>
        </p:blipFill>
        <p:spPr bwMode="auto">
          <a:xfrm>
            <a:off x="4643438" y="0"/>
            <a:ext cx="381635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52400"/>
            <a:ext cx="3810000" cy="539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kumimoji="1" lang="en-US" altLang="zh-CN" sz="4000">
                <a:solidFill>
                  <a:schemeClr val="accent1"/>
                </a:solidFill>
                <a:latin typeface="Times New Roman" pitchFamily="18" charset="0"/>
              </a:rPr>
              <a:t>     </a:t>
            </a:r>
            <a:r>
              <a:rPr kumimoji="1" lang="zh-CN" altLang="en-US" sz="2800" b="1">
                <a:solidFill>
                  <a:srgbClr val="0000CC"/>
                </a:solidFill>
                <a:latin typeface="Times New Roman" pitchFamily="18" charset="0"/>
                <a:ea typeface="幼圆" pitchFamily="49" charset="-122"/>
              </a:rPr>
              <a:t>当时关中大旱，饥民相食，灾情十分严峻。经历过宦海浮沉的张养浩本已厌倦官场生活，弃官归养；但得知关中百姓外境危困，毅然受命，出任陕西行台中丞，振济灾民，因此</a:t>
            </a:r>
            <a:r>
              <a:rPr kumimoji="1" lang="zh-CN" altLang="en-US" sz="2800" b="1">
                <a:solidFill>
                  <a:srgbClr val="0000CC"/>
                </a:solidFill>
                <a:latin typeface="Times New Roman" pitchFamily="18" charset="0"/>
                <a:ea typeface="幼圆" pitchFamily="49" charset="-122"/>
                <a:hlinkClick r:id="rId5" action="ppaction://hlinksldjump"/>
              </a:rPr>
              <a:t>途经潼关</a:t>
            </a:r>
            <a:r>
              <a:rPr kumimoji="1" lang="zh-CN" altLang="en-US" sz="2800" b="1">
                <a:solidFill>
                  <a:srgbClr val="0000CC"/>
                </a:solidFill>
                <a:latin typeface="Times New Roman" pitchFamily="18" charset="0"/>
                <a:ea typeface="幼圆" pitchFamily="49" charset="-122"/>
              </a:rPr>
              <a:t>。后因积劳成疾，客死任所。张养浩对百姓充满深切的同情，有着强烈的忧患意识。</a:t>
            </a:r>
          </a:p>
        </p:txBody>
      </p:sp>
      <p:pic>
        <p:nvPicPr>
          <p:cNvPr id="5126" name="Picture 6" descr="GIF-378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V="1">
            <a:off x="8528050" y="6302375"/>
            <a:ext cx="6159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u=3911727110,4264269398&amp;gp=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19600"/>
            <a:ext cx="3657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2005090714042522119603714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0"/>
            <a:ext cx="5486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28600" y="4419600"/>
            <a:ext cx="32766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endParaRPr kumimoji="1" lang="en-US" altLang="zh-CN" sz="1000">
              <a:latin typeface="Times New Roman" pitchFamily="18" charset="0"/>
            </a:endParaRPr>
          </a:p>
          <a:p>
            <a:pPr algn="just"/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  <a:ea typeface="华文中宋" pitchFamily="2" charset="-122"/>
              </a:rPr>
              <a:t>兴，百姓苦！</a:t>
            </a:r>
          </a:p>
          <a:p>
            <a:pPr algn="just"/>
            <a:endParaRPr kumimoji="1" lang="zh-CN" altLang="en-US" sz="3200" b="1">
              <a:solidFill>
                <a:srgbClr val="FF0000"/>
              </a:solidFill>
              <a:latin typeface="Times New Roman" pitchFamily="18" charset="0"/>
              <a:ea typeface="华文中宋" pitchFamily="2" charset="-122"/>
            </a:endParaRPr>
          </a:p>
          <a:p>
            <a:pPr algn="just"/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  <a:ea typeface="华文中宋" pitchFamily="2" charset="-122"/>
              </a:rPr>
              <a:t>亡，百姓苦！</a:t>
            </a:r>
          </a:p>
          <a:p>
            <a:endParaRPr kumimoji="1" lang="en-US" altLang="zh-CN" sz="3200" b="1">
              <a:latin typeface="Times New Roman" pitchFamily="18" charset="0"/>
              <a:ea typeface="华文中宋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286000"/>
            <a:ext cx="45720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>
                <a:latin typeface="Times New Roman" pitchFamily="18" charset="0"/>
              </a:rPr>
              <a:t>望西都，意踌蹰。</a:t>
            </a:r>
          </a:p>
          <a:p>
            <a:pPr>
              <a:spcBef>
                <a:spcPct val="50000"/>
              </a:spcBef>
            </a:pPr>
            <a:r>
              <a:rPr kumimoji="1" lang="zh-CN" altLang="en-US" sz="3200">
                <a:latin typeface="Times New Roman" pitchFamily="18" charset="0"/>
              </a:rPr>
              <a:t>伤心秦汉经行处，</a:t>
            </a:r>
          </a:p>
          <a:p>
            <a:pPr>
              <a:spcBef>
                <a:spcPct val="50000"/>
              </a:spcBef>
            </a:pPr>
            <a:r>
              <a:rPr kumimoji="1" lang="zh-CN" altLang="en-US" sz="3200">
                <a:latin typeface="Times New Roman" pitchFamily="18" charset="0"/>
              </a:rPr>
              <a:t>宫阙万间都做了土。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52400" y="0"/>
            <a:ext cx="45720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>
                <a:latin typeface="Times New Roman" pitchFamily="18" charset="0"/>
              </a:rPr>
              <a:t>峰峦如聚，</a:t>
            </a:r>
          </a:p>
          <a:p>
            <a:pPr>
              <a:spcBef>
                <a:spcPct val="50000"/>
              </a:spcBef>
            </a:pPr>
            <a:r>
              <a:rPr kumimoji="1" lang="zh-CN" altLang="en-US" sz="3200">
                <a:latin typeface="Times New Roman" pitchFamily="18" charset="0"/>
              </a:rPr>
              <a:t>波涛如怒，</a:t>
            </a:r>
          </a:p>
          <a:p>
            <a:pPr>
              <a:spcBef>
                <a:spcPct val="50000"/>
              </a:spcBef>
            </a:pPr>
            <a:r>
              <a:rPr kumimoji="1" lang="zh-CN" altLang="en-US" sz="3200">
                <a:latin typeface="Times New Roman" pitchFamily="18" charset="0"/>
              </a:rPr>
              <a:t>山河表里潼关路。</a:t>
            </a:r>
          </a:p>
          <a:p>
            <a:pPr>
              <a:spcBef>
                <a:spcPct val="50000"/>
              </a:spcBef>
            </a:pPr>
            <a:endParaRPr kumimoji="1" lang="en-US" altLang="zh-CN" sz="3200">
              <a:latin typeface="Times New Roman" pitchFamily="18" charset="0"/>
            </a:endParaRPr>
          </a:p>
        </p:txBody>
      </p:sp>
      <p:pic>
        <p:nvPicPr>
          <p:cNvPr id="6151" name="Picture 7" descr="NewsMedia_470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3800" y="3200400"/>
            <a:ext cx="5410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49" grpId="0" autoUpdateAnimBg="0"/>
      <p:bldP spid="615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0"/>
            <a:ext cx="7596188" cy="624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kumimoji="1" lang="en-US" altLang="zh-CN" sz="4000" b="1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/>
            <a:endParaRPr kumimoji="1" lang="en-US" altLang="zh-CN" sz="3200">
              <a:latin typeface="Times New Roman" pitchFamily="18" charset="0"/>
            </a:endParaRPr>
          </a:p>
          <a:p>
            <a:pPr eaLnBrk="1" hangingPunct="1"/>
            <a:r>
              <a:rPr kumimoji="1" lang="en-US" altLang="zh-CN" sz="3200">
                <a:latin typeface="Times New Roman" pitchFamily="18" charset="0"/>
              </a:rPr>
              <a:t>       </a:t>
            </a:r>
          </a:p>
          <a:p>
            <a:pPr eaLnBrk="1" hangingPunct="1"/>
            <a:r>
              <a:rPr kumimoji="1" lang="en-US" altLang="zh-CN" sz="3200">
                <a:latin typeface="Times New Roman" pitchFamily="18" charset="0"/>
              </a:rPr>
              <a:t>        </a:t>
            </a:r>
            <a:r>
              <a:rPr kumimoji="1" lang="en-US" altLang="zh-CN" sz="3200" b="1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kumimoji="1" lang="zh-CN" altLang="en-US" sz="3200" b="1">
                <a:solidFill>
                  <a:schemeClr val="accent1"/>
                </a:solidFill>
                <a:latin typeface="Times New Roman" pitchFamily="18" charset="0"/>
              </a:rPr>
              <a:t>、突出潼关地势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</a:rPr>
              <a:t>险要</a:t>
            </a:r>
            <a:r>
              <a:rPr kumimoji="1" lang="zh-CN" altLang="en-US" sz="3200" b="1">
                <a:solidFill>
                  <a:schemeClr val="accent1"/>
                </a:solidFill>
                <a:latin typeface="Times New Roman" pitchFamily="18" charset="0"/>
              </a:rPr>
              <a:t>的特点。</a:t>
            </a:r>
            <a:endParaRPr kumimoji="1" lang="zh-CN" altLang="en-US" sz="3200" b="1">
              <a:solidFill>
                <a:schemeClr val="accent1"/>
              </a:solidFill>
              <a:latin typeface="Times New Roman" pitchFamily="18" charset="0"/>
              <a:ea typeface="隶书" pitchFamily="49" charset="-122"/>
            </a:endParaRPr>
          </a:p>
          <a:p>
            <a:pPr eaLnBrk="1" hangingPunct="1"/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</a:rPr>
              <a:t>        </a:t>
            </a:r>
            <a:r>
              <a:rPr kumimoji="1" lang="en-US" altLang="zh-CN" sz="3200" b="1">
                <a:solidFill>
                  <a:srgbClr val="57074F"/>
                </a:solidFill>
                <a:latin typeface="Times New Roman" pitchFamily="18" charset="0"/>
              </a:rPr>
              <a:t>2</a:t>
            </a:r>
            <a:r>
              <a:rPr kumimoji="1" lang="zh-CN" altLang="en-US" sz="3200" b="1">
                <a:solidFill>
                  <a:srgbClr val="57074F"/>
                </a:solidFill>
                <a:latin typeface="Times New Roman" pitchFamily="18" charset="0"/>
              </a:rPr>
              <a:t>、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</a:rPr>
              <a:t>拟人</a:t>
            </a:r>
            <a:r>
              <a:rPr kumimoji="1" lang="zh-CN" altLang="en-US" sz="3200" b="1">
                <a:solidFill>
                  <a:srgbClr val="9900CC"/>
                </a:solidFill>
                <a:latin typeface="Times New Roman" pitchFamily="18" charset="0"/>
              </a:rPr>
              <a:t>修辞，把本来静态的</a:t>
            </a:r>
          </a:p>
          <a:p>
            <a:pPr eaLnBrk="1" hangingPunct="1"/>
            <a:r>
              <a:rPr kumimoji="1" lang="zh-CN" altLang="en-US" sz="3200" b="1">
                <a:solidFill>
                  <a:srgbClr val="9900CC"/>
                </a:solidFill>
                <a:latin typeface="Times New Roman" pitchFamily="18" charset="0"/>
              </a:rPr>
              <a:t>            山写</a:t>
            </a:r>
            <a:r>
              <a:rPr kumimoji="1" lang="zh-CN" altLang="en-US" sz="3200" b="1">
                <a:solidFill>
                  <a:srgbClr val="FF3300"/>
                </a:solidFill>
                <a:latin typeface="Times New Roman" pitchFamily="18" charset="0"/>
              </a:rPr>
              <a:t>动</a:t>
            </a:r>
            <a:r>
              <a:rPr kumimoji="1" lang="zh-CN" altLang="en-US" sz="3200" b="1">
                <a:solidFill>
                  <a:srgbClr val="9900CC"/>
                </a:solidFill>
                <a:latin typeface="Times New Roman" pitchFamily="18" charset="0"/>
              </a:rPr>
              <a:t>了，本来无情的水</a:t>
            </a:r>
          </a:p>
          <a:p>
            <a:pPr eaLnBrk="1" hangingPunct="1"/>
            <a:r>
              <a:rPr kumimoji="1" lang="zh-CN" altLang="en-US" sz="3200" b="1">
                <a:solidFill>
                  <a:srgbClr val="9900CC"/>
                </a:solidFill>
                <a:latin typeface="Times New Roman" pitchFamily="18" charset="0"/>
              </a:rPr>
              <a:t>            写得</a:t>
            </a:r>
            <a:r>
              <a:rPr kumimoji="1" lang="zh-CN" altLang="en-US" sz="3200" b="1">
                <a:solidFill>
                  <a:srgbClr val="FF3300"/>
                </a:solidFill>
                <a:latin typeface="Times New Roman" pitchFamily="18" charset="0"/>
              </a:rPr>
              <a:t>心潮翻滚</a:t>
            </a:r>
            <a:r>
              <a:rPr kumimoji="1" lang="zh-CN" altLang="en-US" sz="3200" b="1">
                <a:solidFill>
                  <a:srgbClr val="9900CC"/>
                </a:solidFill>
                <a:latin typeface="Times New Roman" pitchFamily="18" charset="0"/>
              </a:rPr>
              <a:t>。</a:t>
            </a:r>
            <a:endParaRPr kumimoji="1" lang="zh-CN" altLang="en-US" sz="3200" b="1">
              <a:solidFill>
                <a:srgbClr val="9900CC"/>
              </a:solidFill>
              <a:latin typeface="Times New Roman" pitchFamily="18" charset="0"/>
              <a:ea typeface="隶书" pitchFamily="49" charset="-122"/>
            </a:endParaRPr>
          </a:p>
          <a:p>
            <a:pPr eaLnBrk="1" hangingPunct="1"/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</a:rPr>
              <a:t>        </a:t>
            </a:r>
            <a:r>
              <a:rPr kumimoji="1" lang="en-US" altLang="zh-CN" sz="3200" b="1">
                <a:solidFill>
                  <a:srgbClr val="055957"/>
                </a:solidFill>
                <a:latin typeface="Times New Roman" pitchFamily="18" charset="0"/>
              </a:rPr>
              <a:t>3</a:t>
            </a:r>
            <a:r>
              <a:rPr kumimoji="1" lang="zh-CN" altLang="en-US" sz="3200" b="1">
                <a:solidFill>
                  <a:srgbClr val="055957"/>
                </a:solidFill>
                <a:latin typeface="Times New Roman" pitchFamily="18" charset="0"/>
              </a:rPr>
              <a:t>、曲为心声，一切景语皆</a:t>
            </a:r>
          </a:p>
          <a:p>
            <a:pPr eaLnBrk="1" hangingPunct="1"/>
            <a:r>
              <a:rPr kumimoji="1" lang="zh-CN" altLang="en-US" sz="3200" b="1">
                <a:solidFill>
                  <a:srgbClr val="055957"/>
                </a:solidFill>
                <a:latin typeface="Times New Roman" pitchFamily="18" charset="0"/>
              </a:rPr>
              <a:t>          情语，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</a:rPr>
              <a:t>“聚”“怒”</a:t>
            </a:r>
            <a:r>
              <a:rPr kumimoji="1" lang="zh-CN" altLang="en-US" sz="3200" b="1">
                <a:solidFill>
                  <a:srgbClr val="055957"/>
                </a:solidFill>
                <a:latin typeface="Times New Roman" pitchFamily="18" charset="0"/>
              </a:rPr>
              <a:t>两字透露</a:t>
            </a:r>
          </a:p>
          <a:p>
            <a:pPr eaLnBrk="1" hangingPunct="1"/>
            <a:r>
              <a:rPr kumimoji="1" lang="zh-CN" altLang="en-US" sz="3200" b="1">
                <a:solidFill>
                  <a:srgbClr val="055957"/>
                </a:solidFill>
                <a:latin typeface="Times New Roman" pitchFamily="18" charset="0"/>
              </a:rPr>
              <a:t>          了诗人极不平静的情绪。</a:t>
            </a:r>
          </a:p>
          <a:p>
            <a:pPr eaLnBrk="1" hangingPunct="1"/>
            <a:r>
              <a:rPr kumimoji="1" lang="zh-CN" altLang="en-US" sz="4000" b="1">
                <a:solidFill>
                  <a:srgbClr val="055957"/>
                </a:solidFill>
                <a:latin typeface="Times New Roman" pitchFamily="18" charset="0"/>
              </a:rPr>
              <a:t>　　</a:t>
            </a:r>
            <a:r>
              <a:rPr kumimoji="1" lang="zh-CN" altLang="en-US" sz="3600" b="1">
                <a:solidFill>
                  <a:srgbClr val="055957"/>
                </a:solidFill>
                <a:latin typeface="Times New Roman" pitchFamily="18" charset="0"/>
              </a:rPr>
              <a:t>暗示潼关历来是</a:t>
            </a:r>
            <a:r>
              <a:rPr kumimoji="1" lang="zh-CN" altLang="en-US" sz="3600" b="1">
                <a:solidFill>
                  <a:srgbClr val="FF3300"/>
                </a:solidFill>
                <a:latin typeface="Times New Roman" pitchFamily="18" charset="0"/>
              </a:rPr>
              <a:t>兵家</a:t>
            </a:r>
          </a:p>
          <a:p>
            <a:pPr eaLnBrk="1" hangingPunct="1"/>
            <a:r>
              <a:rPr kumimoji="1" lang="zh-CN" altLang="en-US" sz="3600" b="1">
                <a:solidFill>
                  <a:srgbClr val="FF3300"/>
                </a:solidFill>
                <a:latin typeface="Times New Roman" pitchFamily="18" charset="0"/>
              </a:rPr>
              <a:t>　　必争之地，铺垫</a:t>
            </a:r>
            <a:r>
              <a:rPr kumimoji="1" lang="zh-CN" altLang="en-US" sz="3600" b="1">
                <a:solidFill>
                  <a:srgbClr val="055957"/>
                </a:solidFill>
                <a:latin typeface="Times New Roman" pitchFamily="18" charset="0"/>
              </a:rPr>
              <a:t>下文。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581400" y="609600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zh-CN" altLang="en-US" sz="4000" b="1">
                <a:solidFill>
                  <a:schemeClr val="accent2"/>
                </a:solidFill>
                <a:latin typeface="Times New Roman" pitchFamily="18" charset="0"/>
              </a:rPr>
              <a:t>字词赏析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５５"/>
          <p:cNvPicPr>
            <a:picLocks noChangeAspect="1" noChangeArrowheads="1"/>
          </p:cNvPicPr>
          <p:nvPr/>
        </p:nvPicPr>
        <p:blipFill>
          <a:blip r:embed="rId4"/>
          <a:srcRect r="32341"/>
          <a:stretch>
            <a:fillRect/>
          </a:stretch>
        </p:blipFill>
        <p:spPr bwMode="auto">
          <a:xfrm>
            <a:off x="5715000" y="457200"/>
            <a:ext cx="3429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113213" y="381000"/>
            <a:ext cx="1557337" cy="6019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200">
                <a:latin typeface="Times New Roman" pitchFamily="18" charset="0"/>
              </a:rPr>
              <a:t>　　　</a:t>
            </a:r>
            <a:r>
              <a:rPr kumimoji="1" lang="zh-CN" altLang="en-US" sz="3600">
                <a:solidFill>
                  <a:srgbClr val="FF0000"/>
                </a:solidFill>
                <a:latin typeface="Times New Roman" pitchFamily="18" charset="0"/>
                <a:ea typeface="华文中宋" pitchFamily="2" charset="-122"/>
              </a:rPr>
              <a:t>兴，　百姓苦</a:t>
            </a:r>
            <a:endParaRPr kumimoji="1" lang="zh-CN" altLang="en-US" sz="3600">
              <a:latin typeface="Times New Roman" pitchFamily="18" charset="0"/>
              <a:ea typeface="华文中宋" pitchFamily="2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3200">
                <a:latin typeface="Times New Roman" pitchFamily="18" charset="0"/>
              </a:rPr>
              <a:t>　　　</a:t>
            </a:r>
            <a:r>
              <a:rPr kumimoji="1" lang="zh-CN" altLang="en-US" sz="3600">
                <a:solidFill>
                  <a:srgbClr val="FF0000"/>
                </a:solidFill>
                <a:latin typeface="Times New Roman" pitchFamily="18" charset="0"/>
                <a:ea typeface="华文中宋" pitchFamily="2" charset="-122"/>
              </a:rPr>
              <a:t>亡，　百姓苦</a:t>
            </a:r>
          </a:p>
        </p:txBody>
      </p:sp>
      <p:pic>
        <p:nvPicPr>
          <p:cNvPr id="13316" name="Picture 4" descr="0505160920471"/>
          <p:cNvPicPr>
            <a:picLocks noChangeAspect="1" noChangeArrowheads="1"/>
          </p:cNvPicPr>
          <p:nvPr/>
        </p:nvPicPr>
        <p:blipFill>
          <a:blip r:embed="rId5"/>
          <a:srcRect r="25197"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3581400" y="1524000"/>
            <a:ext cx="5181600" cy="4568825"/>
            <a:chOff x="0" y="0"/>
            <a:chExt cx="5069" cy="546"/>
          </a:xfrm>
        </p:grpSpPr>
        <p:sp>
          <p:nvSpPr>
            <p:cNvPr id="9221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069" cy="54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endParaRPr lang="zh-CN" altLang="en-US"/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069" cy="54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r>
                <a:rPr kumimoji="1" lang="zh-CN" altLang="en-US" sz="2400">
                  <a:solidFill>
                    <a:srgbClr val="0A5416"/>
                  </a:solidFill>
                  <a:latin typeface="华文中宋" pitchFamily="2" charset="-122"/>
                  <a:ea typeface="华文中宋" pitchFamily="2" charset="-122"/>
                </a:rPr>
                <a:t>小令，以深邃的历史眼光揭示出一条颠扑不破的真理：「</a:t>
              </a:r>
              <a:r>
                <a:rPr kumimoji="1" lang="zh-CN" altLang="en-US" sz="2400">
                  <a:solidFill>
                    <a:srgbClr val="FF3300"/>
                  </a:solidFill>
                  <a:latin typeface="华文中宋" pitchFamily="2" charset="-122"/>
                  <a:ea typeface="华文中宋" pitchFamily="2" charset="-122"/>
                </a:rPr>
                <a:t>兴，百姓苦；亡，百姓苦！</a:t>
              </a:r>
              <a:r>
                <a:rPr kumimoji="1" lang="zh-CN" altLang="en-US" sz="2400">
                  <a:solidFill>
                    <a:srgbClr val="0A5416"/>
                  </a:solidFill>
                  <a:latin typeface="华文中宋" pitchFamily="2" charset="-122"/>
                  <a:ea typeface="华文中宋" pitchFamily="2" charset="-122"/>
                </a:rPr>
                <a:t>」即不管封建王朝如何更迭，在他们的争城夺地的战争中蒙受灾难的，还是那些无辜的老百姓。它像一支高烧的红烛，照亮了人们的眼睛，使之认识到象征封建政权的宫阙，它的兴建是无数老百姓的白骨垒起来的；它的倒塌也有无数老百姓的白骨做了它的殉葬品。表达了诗人</a:t>
              </a:r>
              <a:r>
                <a:rPr kumimoji="1" lang="zh-CN" altLang="en-US" sz="2400">
                  <a:solidFill>
                    <a:srgbClr val="FF3300"/>
                  </a:solidFill>
                  <a:latin typeface="华文中宋" pitchFamily="2" charset="-122"/>
                  <a:ea typeface="华文中宋" pitchFamily="2" charset="-122"/>
                </a:rPr>
                <a:t>对劳动人民深切的同情</a:t>
              </a:r>
              <a:r>
                <a:rPr kumimoji="1" lang="zh-CN" altLang="en-US" sz="2400">
                  <a:solidFill>
                    <a:srgbClr val="0A5416"/>
                  </a:solidFill>
                  <a:latin typeface="华文中宋" pitchFamily="2" charset="-122"/>
                  <a:ea typeface="华文中宋" pitchFamily="2" charset="-122"/>
                </a:rPr>
                <a:t>。</a:t>
              </a:r>
            </a:p>
          </p:txBody>
        </p:sp>
      </p:grp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572000" y="685800"/>
            <a:ext cx="302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zh-CN" altLang="en-US" sz="3200">
                <a:solidFill>
                  <a:srgbClr val="D20CDC"/>
                </a:solidFill>
                <a:latin typeface="Times New Roman" pitchFamily="18" charset="0"/>
                <a:ea typeface="华文彩云" pitchFamily="2" charset="-122"/>
              </a:rPr>
              <a:t>内　容　评　析</a:t>
            </a:r>
            <a:endParaRPr kumimoji="1" lang="zh-CN" altLang="en-US" sz="3200">
              <a:solidFill>
                <a:srgbClr val="D20CDC"/>
              </a:solidFill>
              <a:latin typeface="Times New Roman" pitchFamily="18" charset="0"/>
              <a:ea typeface=""/>
              <a:cs typeface=""/>
            </a:endParaRPr>
          </a:p>
        </p:txBody>
      </p:sp>
      <p:pic>
        <p:nvPicPr>
          <p:cNvPr id="9220" name="Picture 8" descr="tonggua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52513"/>
            <a:ext cx="356393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444</Words>
  <PresentationFormat>全屏显示(4:3)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Calibri</vt:lpstr>
      <vt:lpstr>隶书</vt:lpstr>
      <vt:lpstr>Times New Roman</vt:lpstr>
      <vt:lpstr>新宋体</vt:lpstr>
      <vt:lpstr>幼圆</vt:lpstr>
      <vt:lpstr>华文中宋</vt:lpstr>
      <vt:lpstr>华文彩云</vt:lpstr>
      <vt:lpstr>_x000b__x000c_</vt:lpstr>
      <vt:lpstr>Office 主题</vt:lpstr>
      <vt:lpstr>山坡羊·潼关怀古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2009-10-19T07:24:32Z</dcterms:created>
  <dcterms:modified xsi:type="dcterms:W3CDTF">2015-02-01T00:49:18Z</dcterms:modified>
</cp:coreProperties>
</file>